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sldIdLst>
    <p:sldId id="256" r:id="rId2"/>
    <p:sldId id="309" r:id="rId3"/>
    <p:sldId id="310" r:id="rId4"/>
    <p:sldId id="258" r:id="rId5"/>
    <p:sldId id="259" r:id="rId6"/>
    <p:sldId id="261" r:id="rId7"/>
    <p:sldId id="269" r:id="rId8"/>
    <p:sldId id="265" r:id="rId9"/>
    <p:sldId id="283" r:id="rId10"/>
    <p:sldId id="273" r:id="rId11"/>
    <p:sldId id="312" r:id="rId12"/>
    <p:sldId id="272" r:id="rId13"/>
    <p:sldId id="319" r:id="rId14"/>
    <p:sldId id="280" r:id="rId15"/>
    <p:sldId id="290" r:id="rId16"/>
    <p:sldId id="289" r:id="rId17"/>
    <p:sldId id="311" r:id="rId18"/>
    <p:sldId id="291" r:id="rId19"/>
    <p:sldId id="286" r:id="rId20"/>
    <p:sldId id="287" r:id="rId21"/>
    <p:sldId id="288" r:id="rId22"/>
    <p:sldId id="293" r:id="rId23"/>
    <p:sldId id="294" r:id="rId24"/>
    <p:sldId id="295" r:id="rId25"/>
    <p:sldId id="296" r:id="rId26"/>
    <p:sldId id="298" r:id="rId27"/>
    <p:sldId id="299" r:id="rId28"/>
    <p:sldId id="300" r:id="rId29"/>
    <p:sldId id="301" r:id="rId30"/>
    <p:sldId id="302" r:id="rId31"/>
    <p:sldId id="303" r:id="rId32"/>
    <p:sldId id="304" r:id="rId33"/>
    <p:sldId id="305" r:id="rId34"/>
    <p:sldId id="307" r:id="rId35"/>
    <p:sldId id="308" r:id="rId36"/>
    <p:sldId id="306" r:id="rId37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46" d="100"/>
          <a:sy n="46" d="100"/>
        </p:scale>
        <p:origin x="-64" y="-15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1828F5-C98F-48A7-8DCF-845A0B8761EA}" type="datetimeFigureOut">
              <a:rPr lang="zh-CN" altLang="en-US" smtClean="0"/>
              <a:t>2021-9-12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71EEC1-89CF-4307-98BB-546D5D3AFB9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33732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2021-9-12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2021-9-12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2021-9-12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2021-9-12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2021-9-12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2021-9-12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2021-9-12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2021-9-12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2021-9-12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2021-9-12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2021-9-12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2021-9-12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em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Structural Equation Model (SEM)-</a:t>
            </a:r>
            <a:br>
              <a:rPr lang="en-US" altLang="zh-CN" dirty="0" smtClean="0"/>
            </a:br>
            <a:r>
              <a:rPr lang="en-US" altLang="zh-CN" dirty="0"/>
              <a:t>B</a:t>
            </a:r>
            <a:r>
              <a:rPr lang="en-US" altLang="zh-CN" dirty="0" smtClean="0"/>
              <a:t>asics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 err="1" smtClean="0"/>
              <a:t>Peili</a:t>
            </a:r>
            <a:r>
              <a:rPr lang="en-US" altLang="zh-CN" dirty="0" smtClean="0"/>
              <a:t> Fu </a:t>
            </a:r>
          </a:p>
          <a:p>
            <a:r>
              <a:rPr lang="en-US" altLang="zh-CN" smtClean="0"/>
              <a:t>12/09/2021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2283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Model test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1556792"/>
            <a:ext cx="5675650" cy="26924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4530418"/>
            <a:ext cx="3816424" cy="18716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75801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620688"/>
            <a:ext cx="4031621" cy="29913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620688"/>
            <a:ext cx="4030633" cy="27562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1490" y="3612034"/>
            <a:ext cx="3919711" cy="3060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81482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Global vs. local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zh-CN" b="1" dirty="0" err="1"/>
              <a:t>Globalestimation</a:t>
            </a:r>
            <a:r>
              <a:rPr lang="en-US" altLang="zh-CN" b="1" dirty="0"/>
              <a:t>:</a:t>
            </a:r>
            <a:r>
              <a:rPr lang="zh-CN" altLang="en-US" dirty="0"/>
              <a:t>传统上最常用，其不采用原始数据，而是用</a:t>
            </a:r>
            <a:r>
              <a:rPr lang="en-US" altLang="zh-CN" dirty="0"/>
              <a:t>variance-covariance</a:t>
            </a:r>
            <a:r>
              <a:rPr lang="zh-CN" altLang="en-US" dirty="0"/>
              <a:t>矩阵。使观察数据的协方差与</a:t>
            </a:r>
            <a:r>
              <a:rPr lang="en-US" altLang="zh-CN" dirty="0"/>
              <a:t>model-implied</a:t>
            </a:r>
            <a:r>
              <a:rPr lang="zh-CN" altLang="en-US" dirty="0"/>
              <a:t>协方差最接近，通过最大似然法估计出模型参数。代表软件包</a:t>
            </a:r>
            <a:r>
              <a:rPr lang="en-US" altLang="zh-CN" dirty="0" err="1">
                <a:solidFill>
                  <a:srgbClr val="FF0000"/>
                </a:solidFill>
              </a:rPr>
              <a:t>lavaan</a:t>
            </a:r>
            <a:r>
              <a:rPr lang="en-US" altLang="zh-CN" dirty="0"/>
              <a:t> (</a:t>
            </a:r>
            <a:r>
              <a:rPr lang="en-US" altLang="zh-CN" b="1" dirty="0" smtClean="0"/>
              <a:t>la</a:t>
            </a:r>
            <a:r>
              <a:rPr lang="en-US" altLang="zh-CN" dirty="0" smtClean="0"/>
              <a:t>tent </a:t>
            </a:r>
            <a:r>
              <a:rPr lang="en-US" altLang="zh-CN" b="1" dirty="0" smtClean="0"/>
              <a:t>va</a:t>
            </a:r>
            <a:r>
              <a:rPr lang="en-US" altLang="zh-CN" dirty="0" smtClean="0"/>
              <a:t>riable </a:t>
            </a:r>
            <a:r>
              <a:rPr lang="en-US" altLang="zh-CN" b="1" dirty="0" smtClean="0"/>
              <a:t>an</a:t>
            </a:r>
            <a:r>
              <a:rPr lang="en-US" altLang="zh-CN" dirty="0" smtClean="0"/>
              <a:t>alysis</a:t>
            </a:r>
            <a:r>
              <a:rPr lang="en-US" altLang="zh-CN" dirty="0"/>
              <a:t>)</a:t>
            </a:r>
            <a:r>
              <a:rPr lang="zh-CN" altLang="en-US" dirty="0"/>
              <a:t>。</a:t>
            </a:r>
          </a:p>
          <a:p>
            <a:r>
              <a:rPr lang="en-US" altLang="zh-CN" b="1" dirty="0" err="1"/>
              <a:t>Localestimation</a:t>
            </a:r>
            <a:r>
              <a:rPr lang="en-US" altLang="zh-CN" b="1" dirty="0"/>
              <a:t>: </a:t>
            </a:r>
            <a:r>
              <a:rPr lang="zh-CN" altLang="en-US" dirty="0"/>
              <a:t>更灵活，其采用原始数据，将</a:t>
            </a:r>
            <a:r>
              <a:rPr lang="en-US" altLang="zh-CN" dirty="0"/>
              <a:t>SEM</a:t>
            </a:r>
            <a:r>
              <a:rPr lang="zh-CN" altLang="en-US" dirty="0"/>
              <a:t>破碎化为多个独立的方程，每一个方程对应一个内生节点和他的直接预测者。这些方程可以采用传统上的</a:t>
            </a:r>
            <a:r>
              <a:rPr lang="en-US" altLang="zh-CN" dirty="0" err="1"/>
              <a:t>lm,glm,pgls,lmm,glmm</a:t>
            </a:r>
            <a:r>
              <a:rPr lang="zh-CN" altLang="en-US" dirty="0"/>
              <a:t>甚至贝叶斯方法开展参数估计。代表软件包</a:t>
            </a:r>
            <a:r>
              <a:rPr lang="en-US" altLang="zh-CN" dirty="0" err="1">
                <a:solidFill>
                  <a:srgbClr val="FF0000"/>
                </a:solidFill>
              </a:rPr>
              <a:t>piecewiseSEM</a:t>
            </a:r>
            <a:r>
              <a:rPr lang="en-US" altLang="zh-CN" dirty="0"/>
              <a:t>.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8797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7504" y="2564904"/>
            <a:ext cx="8229600" cy="1143000"/>
          </a:xfrm>
        </p:spPr>
        <p:txBody>
          <a:bodyPr/>
          <a:lstStyle/>
          <a:p>
            <a:r>
              <a:rPr lang="en-US" altLang="zh-CN" dirty="0" smtClean="0"/>
              <a:t>Introduction to </a:t>
            </a:r>
            <a:r>
              <a:rPr lang="en-US" altLang="zh-CN" dirty="0" err="1" smtClean="0"/>
              <a:t>lavaan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83910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975" y="1695450"/>
            <a:ext cx="8020050" cy="3467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90228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925" y="1193800"/>
            <a:ext cx="8058150" cy="447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圆角矩形 4"/>
          <p:cNvSpPr/>
          <p:nvPr/>
        </p:nvSpPr>
        <p:spPr>
          <a:xfrm>
            <a:off x="2699792" y="3068960"/>
            <a:ext cx="936104" cy="194421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835696" y="5260589"/>
            <a:ext cx="230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Definition in </a:t>
            </a:r>
            <a:r>
              <a:rPr lang="en-US" altLang="zh-CN" dirty="0" err="1" smtClean="0"/>
              <a:t>lavaan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50918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Workflow of </a:t>
            </a:r>
            <a:r>
              <a:rPr lang="en-US" altLang="zh-CN" dirty="0" err="1" smtClean="0"/>
              <a:t>lavaan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948" y="1340990"/>
            <a:ext cx="7607300" cy="4464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236296" y="1729490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Questions</a:t>
            </a:r>
            <a:endParaRPr lang="zh-CN" altLang="en-US" dirty="0"/>
          </a:p>
        </p:txBody>
      </p:sp>
      <p:cxnSp>
        <p:nvCxnSpPr>
          <p:cNvPr id="6" name="直接箭头连接符 5"/>
          <p:cNvCxnSpPr/>
          <p:nvPr/>
        </p:nvCxnSpPr>
        <p:spPr>
          <a:xfrm>
            <a:off x="7668344" y="2204864"/>
            <a:ext cx="0" cy="28803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7056276" y="2564904"/>
            <a:ext cx="16561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/>
              <a:t>Hypothesis and Model</a:t>
            </a:r>
            <a:endParaRPr lang="zh-CN" altLang="en-US" dirty="0"/>
          </a:p>
        </p:txBody>
      </p:sp>
      <p:cxnSp>
        <p:nvCxnSpPr>
          <p:cNvPr id="9" name="直接箭头连接符 8"/>
          <p:cNvCxnSpPr/>
          <p:nvPr/>
        </p:nvCxnSpPr>
        <p:spPr>
          <a:xfrm>
            <a:off x="7668344" y="3211234"/>
            <a:ext cx="0" cy="36178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164288" y="3717032"/>
            <a:ext cx="17281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/>
              <a:t>Model analysis test &amp; adjust model</a:t>
            </a:r>
            <a:endParaRPr lang="zh-CN" altLang="en-US" dirty="0"/>
          </a:p>
        </p:txBody>
      </p:sp>
      <p:cxnSp>
        <p:nvCxnSpPr>
          <p:cNvPr id="12" name="直接箭头连接符 11"/>
          <p:cNvCxnSpPr/>
          <p:nvPr/>
        </p:nvCxnSpPr>
        <p:spPr>
          <a:xfrm>
            <a:off x="7668344" y="5013176"/>
            <a:ext cx="0" cy="50405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6876256" y="5530417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Final results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81979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7544" y="2492896"/>
            <a:ext cx="8229600" cy="1143000"/>
          </a:xfrm>
        </p:spPr>
        <p:txBody>
          <a:bodyPr/>
          <a:lstStyle/>
          <a:p>
            <a:r>
              <a:rPr lang="en-US" altLang="zh-CN" dirty="0" smtClean="0"/>
              <a:t>Example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64027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975" y="1085850"/>
            <a:ext cx="8274050" cy="4686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01147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850" y="1108075"/>
            <a:ext cx="8242300" cy="4641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80802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1123324"/>
            <a:ext cx="6078066" cy="34124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419872" y="4941168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2020.07.20-2020.07.23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29014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44"/>
          <a:stretch/>
        </p:blipFill>
        <p:spPr bwMode="auto">
          <a:xfrm>
            <a:off x="447675" y="1340768"/>
            <a:ext cx="8248650" cy="39744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27763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575" y="1133475"/>
            <a:ext cx="8070850" cy="4591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5118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75" y="1133475"/>
            <a:ext cx="8223250" cy="4591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43773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327" y="1196752"/>
            <a:ext cx="8128000" cy="4597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28958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025" y="1108075"/>
            <a:ext cx="8235950" cy="4641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97981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675" y="1111250"/>
            <a:ext cx="8248650" cy="4635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圆角矩形 5"/>
          <p:cNvSpPr/>
          <p:nvPr/>
        </p:nvSpPr>
        <p:spPr>
          <a:xfrm>
            <a:off x="4211960" y="2276872"/>
            <a:ext cx="3960440" cy="216024"/>
          </a:xfrm>
          <a:prstGeom prst="round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8345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14" r="19438"/>
          <a:stretch/>
        </p:blipFill>
        <p:spPr bwMode="auto">
          <a:xfrm>
            <a:off x="755576" y="1340768"/>
            <a:ext cx="4731026" cy="4660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580112" y="2276872"/>
            <a:ext cx="309634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If P is lower than 0.05, indicating that there could be some important pathway that was not included in the model.</a:t>
            </a:r>
          </a:p>
          <a:p>
            <a:endParaRPr lang="en-US" altLang="zh-CN" dirty="0"/>
          </a:p>
          <a:p>
            <a:r>
              <a:rPr lang="en-US" altLang="zh-CN" dirty="0" smtClean="0"/>
              <a:t>We need to re-adjust the model.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73738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450" y="1098550"/>
            <a:ext cx="8293100" cy="4660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86368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275" y="1101725"/>
            <a:ext cx="8299450" cy="4654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77287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450" y="1098550"/>
            <a:ext cx="8293100" cy="4660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77174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404664"/>
            <a:ext cx="7772545" cy="58326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直接箭头连接符 4"/>
          <p:cNvCxnSpPr/>
          <p:nvPr/>
        </p:nvCxnSpPr>
        <p:spPr>
          <a:xfrm flipH="1" flipV="1">
            <a:off x="2411760" y="1975942"/>
            <a:ext cx="1224136" cy="72008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115616" y="1268760"/>
            <a:ext cx="10801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徐</a:t>
            </a:r>
            <a:r>
              <a:rPr lang="zh-CN" altLang="en-US" dirty="0" smtClean="0"/>
              <a:t>猛 </a:t>
            </a:r>
            <a:r>
              <a:rPr lang="en-US" altLang="zh-CN" dirty="0" err="1" smtClean="0"/>
              <a:t>Meng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Xu</a:t>
            </a:r>
            <a:endParaRPr lang="zh-CN" altLang="en-US" dirty="0"/>
          </a:p>
        </p:txBody>
      </p:sp>
      <p:cxnSp>
        <p:nvCxnSpPr>
          <p:cNvPr id="8" name="直接箭头连接符 7"/>
          <p:cNvCxnSpPr/>
          <p:nvPr/>
        </p:nvCxnSpPr>
        <p:spPr>
          <a:xfrm flipV="1">
            <a:off x="4776736" y="1772815"/>
            <a:ext cx="2434885" cy="92320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7211620" y="1126484"/>
            <a:ext cx="14605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张育新</a:t>
            </a:r>
            <a:endParaRPr lang="en-US" altLang="zh-CN" dirty="0" smtClean="0"/>
          </a:p>
          <a:p>
            <a:r>
              <a:rPr lang="en-US" altLang="zh-CN" dirty="0" err="1" smtClean="0"/>
              <a:t>Yuxin</a:t>
            </a:r>
            <a:r>
              <a:rPr lang="en-US" altLang="zh-CN" dirty="0"/>
              <a:t> </a:t>
            </a:r>
            <a:r>
              <a:rPr lang="en-US" altLang="zh-CN" dirty="0" smtClean="0"/>
              <a:t>Zhang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11844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498" y="1101724"/>
            <a:ext cx="8771990" cy="4919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矩形 3"/>
          <p:cNvSpPr/>
          <p:nvPr/>
        </p:nvSpPr>
        <p:spPr>
          <a:xfrm>
            <a:off x="2853747" y="3188228"/>
            <a:ext cx="3024336" cy="216024"/>
          </a:xfrm>
          <a:prstGeom prst="rect">
            <a:avLst/>
          </a:prstGeom>
          <a:noFill/>
          <a:ln>
            <a:solidFill>
              <a:schemeClr val="accent1">
                <a:shade val="50000"/>
                <a:alpha val="4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660232" y="2636912"/>
            <a:ext cx="15121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Now the p values is better.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64276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275" y="1101725"/>
            <a:ext cx="8299450" cy="4654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22631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275" y="1101725"/>
            <a:ext cx="8299450" cy="4654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9529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275" y="1101725"/>
            <a:ext cx="8299450" cy="4654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85676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Final output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275" y="1101725"/>
            <a:ext cx="8299450" cy="4654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11445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275" y="1101725"/>
            <a:ext cx="8299450" cy="4654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62792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275" y="1101725"/>
            <a:ext cx="8299450" cy="4654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69597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Outline of the talk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363272" cy="4781128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Introduction of SEM </a:t>
            </a:r>
          </a:p>
          <a:p>
            <a:endParaRPr lang="en-US" altLang="zh-CN" dirty="0"/>
          </a:p>
          <a:p>
            <a:r>
              <a:rPr lang="en-US" altLang="zh-CN" dirty="0" smtClean="0"/>
              <a:t>How can we do SEM in </a:t>
            </a:r>
            <a:r>
              <a:rPr lang="en-US" altLang="zh-CN" dirty="0" err="1" smtClean="0"/>
              <a:t>lavaan</a:t>
            </a:r>
            <a:r>
              <a:rPr lang="en-US" altLang="zh-CN" dirty="0" smtClean="0"/>
              <a:t>?</a:t>
            </a:r>
          </a:p>
          <a:p>
            <a:endParaRPr lang="en-US" altLang="zh-CN" dirty="0"/>
          </a:p>
          <a:p>
            <a:r>
              <a:rPr lang="en-US" altLang="zh-CN" dirty="0" smtClean="0"/>
              <a:t>Practice in </a:t>
            </a:r>
            <a:r>
              <a:rPr lang="en-US" altLang="zh-CN" dirty="0" err="1" smtClean="0"/>
              <a:t>lavaan</a:t>
            </a:r>
            <a:r>
              <a:rPr lang="en-US" altLang="zh-CN" dirty="0" smtClean="0"/>
              <a:t>.</a:t>
            </a:r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025891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The definition of SEM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It is a model to construct, assess and quantify the direct and indirect effects in </a:t>
            </a:r>
            <a:r>
              <a:rPr lang="en-US" altLang="zh-CN" b="1" dirty="0" smtClean="0">
                <a:solidFill>
                  <a:srgbClr val="FF0000"/>
                </a:solidFill>
              </a:rPr>
              <a:t>causation relationships </a:t>
            </a:r>
            <a:r>
              <a:rPr lang="en-US" altLang="zh-CN" dirty="0" smtClean="0"/>
              <a:t>networks. At least </a:t>
            </a:r>
            <a:r>
              <a:rPr lang="en-US" altLang="zh-CN" b="1" dirty="0" smtClean="0"/>
              <a:t>two independent variables.</a:t>
            </a:r>
            <a:endParaRPr lang="zh-CN" altLang="en-US" b="1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603" y="3690682"/>
            <a:ext cx="8350250" cy="2851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94209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919560"/>
            <a:ext cx="6445250" cy="318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矩形 4"/>
          <p:cNvSpPr/>
          <p:nvPr/>
        </p:nvSpPr>
        <p:spPr>
          <a:xfrm>
            <a:off x="1172862" y="987098"/>
            <a:ext cx="20055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ea typeface="宋体" charset="-122"/>
              </a:rPr>
              <a:t>Exogenous Variable</a:t>
            </a:r>
          </a:p>
        </p:txBody>
      </p:sp>
      <p:sp>
        <p:nvSpPr>
          <p:cNvPr id="6" name="矩形 5"/>
          <p:cNvSpPr/>
          <p:nvPr/>
        </p:nvSpPr>
        <p:spPr>
          <a:xfrm>
            <a:off x="1170751" y="2931314"/>
            <a:ext cx="21560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Endogenous </a:t>
            </a:r>
            <a:r>
              <a:rPr lang="en-US" altLang="zh-CN" dirty="0" smtClean="0"/>
              <a:t>Variable</a:t>
            </a:r>
            <a:endParaRPr lang="en-US" altLang="zh-CN" dirty="0"/>
          </a:p>
        </p:txBody>
      </p:sp>
      <p:sp>
        <p:nvSpPr>
          <p:cNvPr id="8" name="矩形 7"/>
          <p:cNvSpPr/>
          <p:nvPr/>
        </p:nvSpPr>
        <p:spPr>
          <a:xfrm>
            <a:off x="5436096" y="1729281"/>
            <a:ext cx="21560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Endogenous </a:t>
            </a:r>
            <a:r>
              <a:rPr lang="en-US" altLang="zh-CN" dirty="0" smtClean="0"/>
              <a:t>Variable</a:t>
            </a:r>
            <a:endParaRPr lang="en-US" altLang="zh-CN" dirty="0"/>
          </a:p>
        </p:txBody>
      </p:sp>
      <p:sp>
        <p:nvSpPr>
          <p:cNvPr id="7" name="矩形 6"/>
          <p:cNvSpPr/>
          <p:nvPr/>
        </p:nvSpPr>
        <p:spPr>
          <a:xfrm>
            <a:off x="1403648" y="4509120"/>
            <a:ext cx="6975408" cy="1200329"/>
          </a:xfrm>
          <a:prstGeom prst="rect">
            <a:avLst/>
          </a:prstGeom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r>
              <a:rPr lang="en-US" altLang="zh-CN" dirty="0"/>
              <a:t>Single-headed arrow </a:t>
            </a:r>
            <a:r>
              <a:rPr lang="en-US" altLang="zh-CN" dirty="0" smtClean="0"/>
              <a:t>→  Prediction</a:t>
            </a:r>
            <a:r>
              <a:rPr lang="zh-CN" altLang="en-US" dirty="0" smtClean="0"/>
              <a:t>；</a:t>
            </a:r>
            <a:endParaRPr lang="en-US" altLang="zh-CN" dirty="0" smtClean="0"/>
          </a:p>
          <a:p>
            <a:r>
              <a:rPr lang="en-US" altLang="zh-CN" dirty="0">
                <a:ea typeface="宋体" charset="-122"/>
              </a:rPr>
              <a:t>Double headed arrow </a:t>
            </a:r>
            <a:r>
              <a:rPr lang="en-US" altLang="zh-CN" dirty="0" smtClean="0">
                <a:ea typeface="宋体" charset="-122"/>
              </a:rPr>
              <a:t>↔ Correlation</a:t>
            </a:r>
            <a:r>
              <a:rPr lang="zh-CN" altLang="en-US" dirty="0" smtClean="0">
                <a:ea typeface="宋体" charset="-122"/>
              </a:rPr>
              <a:t>；</a:t>
            </a:r>
            <a:endParaRPr lang="en-US" altLang="zh-CN" dirty="0" smtClean="0">
              <a:ea typeface="宋体" charset="-122"/>
            </a:endParaRPr>
          </a:p>
          <a:p>
            <a:pPr marL="0" lvl="1"/>
            <a:r>
              <a:rPr lang="en-US" altLang="zh-CN" dirty="0" smtClean="0">
                <a:solidFill>
                  <a:srgbClr val="00B0F0"/>
                </a:solidFill>
                <a:ea typeface="宋体" charset="-122"/>
              </a:rPr>
              <a:t>Direct effect</a:t>
            </a:r>
            <a:r>
              <a:rPr lang="zh-CN" altLang="en-US" dirty="0" smtClean="0">
                <a:solidFill>
                  <a:srgbClr val="00B0F0"/>
                </a:solidFill>
                <a:ea typeface="宋体" charset="-122"/>
              </a:rPr>
              <a:t>： </a:t>
            </a:r>
            <a:r>
              <a:rPr lang="en-US" altLang="zh-CN" dirty="0">
                <a:solidFill>
                  <a:srgbClr val="00B0F0"/>
                </a:solidFill>
                <a:ea typeface="宋体" charset="-122"/>
              </a:rPr>
              <a:t>Regression coefficients of direct prediction</a:t>
            </a:r>
          </a:p>
          <a:p>
            <a:pPr marL="0" lvl="1"/>
            <a:r>
              <a:rPr lang="en-US" altLang="zh-CN" dirty="0" smtClean="0">
                <a:solidFill>
                  <a:srgbClr val="FF0000"/>
                </a:solidFill>
                <a:ea typeface="宋体" charset="-122"/>
              </a:rPr>
              <a:t>Indirect effect</a:t>
            </a:r>
            <a:r>
              <a:rPr lang="zh-CN" altLang="en-US" dirty="0" smtClean="0">
                <a:solidFill>
                  <a:srgbClr val="FF0000"/>
                </a:solidFill>
                <a:ea typeface="宋体" charset="-122"/>
              </a:rPr>
              <a:t>：</a:t>
            </a:r>
            <a:r>
              <a:rPr lang="en-US" altLang="zh-CN" dirty="0">
                <a:solidFill>
                  <a:srgbClr val="FF0000"/>
                </a:solidFill>
                <a:ea typeface="宋体" charset="-122"/>
              </a:rPr>
              <a:t>Mediating effect of x1 on </a:t>
            </a:r>
            <a:r>
              <a:rPr lang="en-US" altLang="zh-CN" dirty="0" smtClean="0">
                <a:solidFill>
                  <a:srgbClr val="FF0000"/>
                </a:solidFill>
                <a:ea typeface="宋体" charset="-122"/>
              </a:rPr>
              <a:t>y2 </a:t>
            </a:r>
            <a:r>
              <a:rPr lang="en-US" altLang="zh-CN" dirty="0">
                <a:solidFill>
                  <a:srgbClr val="FF0000"/>
                </a:solidFill>
                <a:ea typeface="宋体" charset="-122"/>
              </a:rPr>
              <a:t>through </a:t>
            </a:r>
            <a:r>
              <a:rPr lang="en-US" altLang="zh-CN" dirty="0" smtClean="0">
                <a:solidFill>
                  <a:srgbClr val="FF0000"/>
                </a:solidFill>
                <a:ea typeface="宋体" charset="-122"/>
              </a:rPr>
              <a:t>y1</a:t>
            </a:r>
            <a:endParaRPr lang="en-US" altLang="zh-CN" dirty="0">
              <a:ea typeface="宋体" charset="-122"/>
            </a:endParaRPr>
          </a:p>
        </p:txBody>
      </p:sp>
      <p:sp>
        <p:nvSpPr>
          <p:cNvPr id="14" name="下箭头 13"/>
          <p:cNvSpPr/>
          <p:nvPr/>
        </p:nvSpPr>
        <p:spPr>
          <a:xfrm>
            <a:off x="2961657" y="1556964"/>
            <a:ext cx="144016" cy="128685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上弧形箭头 15"/>
          <p:cNvSpPr/>
          <p:nvPr/>
        </p:nvSpPr>
        <p:spPr>
          <a:xfrm rot="4133998">
            <a:off x="5243491" y="1651662"/>
            <a:ext cx="1440160" cy="893902"/>
          </a:xfrm>
          <a:prstGeom prst="curvedDownArrow">
            <a:avLst/>
          </a:prstGeom>
          <a:solidFill>
            <a:srgbClr val="FF00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9758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0013" y="2215411"/>
            <a:ext cx="2152650" cy="3600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2424157"/>
            <a:ext cx="3813702" cy="32823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636912"/>
            <a:ext cx="3312368" cy="23149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11043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latent </a:t>
            </a:r>
            <a:r>
              <a:rPr lang="en-US" altLang="zh-CN" dirty="0" smtClean="0"/>
              <a:t>variable</a:t>
            </a:r>
            <a:endParaRPr lang="zh-CN" alt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5" y="1916832"/>
            <a:ext cx="6223023" cy="33123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45758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宋体" charset="-122"/>
              </a:rPr>
              <a:t>SEM limitations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11560" y="1258010"/>
            <a:ext cx="7848872" cy="2520279"/>
          </a:xfrm>
        </p:spPr>
        <p:txBody>
          <a:bodyPr>
            <a:normAutofit fontScale="92500" lnSpcReduction="20000"/>
          </a:bodyPr>
          <a:lstStyle/>
          <a:p>
            <a:pPr eaLnBrk="1" hangingPunct="1"/>
            <a:r>
              <a:rPr lang="en-US" altLang="zh-CN" dirty="0" smtClean="0">
                <a:ea typeface="宋体" charset="-122"/>
              </a:rPr>
              <a:t>Biggest limitation is sample size</a:t>
            </a:r>
          </a:p>
          <a:p>
            <a:pPr lvl="1" eaLnBrk="1" hangingPunct="1"/>
            <a:r>
              <a:rPr lang="en-US" altLang="zh-CN" dirty="0" smtClean="0">
                <a:ea typeface="宋体" charset="-122"/>
              </a:rPr>
              <a:t>It needs to be large to get stable estimates of the </a:t>
            </a:r>
            <a:r>
              <a:rPr lang="en-US" altLang="zh-CN" dirty="0" err="1" smtClean="0">
                <a:ea typeface="宋体" charset="-122"/>
              </a:rPr>
              <a:t>covariances</a:t>
            </a:r>
            <a:r>
              <a:rPr lang="en-US" altLang="zh-CN" dirty="0" smtClean="0">
                <a:ea typeface="宋体" charset="-122"/>
              </a:rPr>
              <a:t>/correlations</a:t>
            </a:r>
          </a:p>
          <a:p>
            <a:pPr lvl="1" eaLnBrk="1" hangingPunct="1"/>
            <a:r>
              <a:rPr lang="en-US" altLang="zh-CN" dirty="0" smtClean="0">
                <a:ea typeface="宋体" charset="-122"/>
              </a:rPr>
              <a:t>200 subjects for small to medium sized model</a:t>
            </a:r>
          </a:p>
          <a:p>
            <a:pPr lvl="1" eaLnBrk="1" hangingPunct="1"/>
            <a:r>
              <a:rPr lang="en-US" altLang="zh-CN" dirty="0" smtClean="0">
                <a:ea typeface="宋体" charset="-122"/>
              </a:rPr>
              <a:t>A minimum of 10 subjects per estimated parameter</a:t>
            </a:r>
          </a:p>
          <a:p>
            <a:pPr lvl="1" eaLnBrk="1" hangingPunct="1"/>
            <a:r>
              <a:rPr lang="en-US" altLang="zh-CN" dirty="0" smtClean="0">
                <a:ea typeface="宋体" charset="-122"/>
              </a:rPr>
              <a:t>Also affected by effect size and required power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3732853"/>
            <a:ext cx="4248472" cy="29573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21946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701</TotalTime>
  <Words>312</Words>
  <Application>Microsoft Office PowerPoint</Application>
  <PresentationFormat>全屏显示(4:3)</PresentationFormat>
  <Paragraphs>46</Paragraphs>
  <Slides>36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36</vt:i4>
      </vt:variant>
    </vt:vector>
  </HeadingPairs>
  <TitlesOfParts>
    <vt:vector size="37" baseType="lpstr">
      <vt:lpstr>Office 主题</vt:lpstr>
      <vt:lpstr>Structural Equation Model (SEM)- Basics</vt:lpstr>
      <vt:lpstr>PowerPoint 演示文稿</vt:lpstr>
      <vt:lpstr>PowerPoint 演示文稿</vt:lpstr>
      <vt:lpstr>Outline of the talk</vt:lpstr>
      <vt:lpstr>The definition of SEM</vt:lpstr>
      <vt:lpstr>PowerPoint 演示文稿</vt:lpstr>
      <vt:lpstr>PowerPoint 演示文稿</vt:lpstr>
      <vt:lpstr>latent variable</vt:lpstr>
      <vt:lpstr>SEM limitations</vt:lpstr>
      <vt:lpstr>Model test</vt:lpstr>
      <vt:lpstr>PowerPoint 演示文稿</vt:lpstr>
      <vt:lpstr>Global vs. local</vt:lpstr>
      <vt:lpstr>Introduction to lavaan</vt:lpstr>
      <vt:lpstr>PowerPoint 演示文稿</vt:lpstr>
      <vt:lpstr>PowerPoint 演示文稿</vt:lpstr>
      <vt:lpstr>Workflow of lavaan</vt:lpstr>
      <vt:lpstr>Example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Final output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Structural Equation Model (SEM)</dc:title>
  <dc:creator>fpl</dc:creator>
  <cp:lastModifiedBy>付培立</cp:lastModifiedBy>
  <cp:revision>58</cp:revision>
  <dcterms:created xsi:type="dcterms:W3CDTF">2020-09-02T01:14:59Z</dcterms:created>
  <dcterms:modified xsi:type="dcterms:W3CDTF">2021-09-12T00:23:00Z</dcterms:modified>
</cp:coreProperties>
</file>